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12192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4" d="100"/>
          <a:sy n="154" d="100"/>
        </p:scale>
        <p:origin x="534" y="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6101C-042D-4BDB-B4E8-CB1CB95E44C4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228600" y="1524000"/>
            <a:ext cx="73152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5867400"/>
            <a:ext cx="5486400" cy="4800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4173F-1F2E-4DA2-B785-4C6647157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121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4173F-1F2E-4DA2-B785-4C6647157AA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409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4173F-1F2E-4DA2-B785-4C6647157AA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172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4173F-1F2E-4DA2-B785-4C6647157AA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122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4173F-1F2E-4DA2-B785-4C6647157AA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197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4173F-1F2E-4DA2-B785-4C6647157AA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496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Group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defPPr/>
            <a:lvl1pPr lvl="0" algn="ctr">
              <a:defRPr sz="6000"/>
            </a:lvl1pPr>
          </a:lstStyle>
          <a:p>
            <a:r>
              <a:t>Образец заголовка</a:t>
            </a:r>
          </a:p>
        </p:txBody>
      </p:sp>
      <p:sp>
        <p:nvSpPr>
          <p:cNvPr id="25" name="Shape 2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defPPr/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t>Образец подзаголовка</a:t>
            </a:r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18.11.2025</a:t>
            </a:r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E1BFE91F-F69F-4167-AF50-3F78708E147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Group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18.11.2025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69061F7D-C049-4FCE-9A6D-ACBD31821B30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Group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18.11.2025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184E5269-45F3-47A2-8791-9DAA16BC75AA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18.11.2025</a:t>
            </a:r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531C2B6E-4916-4495-9094-11BED194471E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le and Subtitle">
    <p:spTree>
      <p:nvGrpSpPr>
        <p:cNvPr id="1" name="Group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6000"/>
            </a:lvl1pPr>
          </a:lstStyle>
          <a:p>
            <a:r>
              <a:t>Образец заголовка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18.11.2025</a:t>
            </a:r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6D53DC26-C293-460F-842E-E407C4220EBC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lide Title">
    <p:spTree>
      <p:nvGrpSpPr>
        <p:cNvPr id="1" name="Group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18.11.2025</a:t>
            </a:r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28570258-E6C6-4EA6-A2EE-22E847606EFE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6" name="Shape 5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18.11.2025</a:t>
            </a:r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711C690A-7407-4960-9DFC-521AF9DD3B2E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Group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18.11.2025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1B76705B-0BEE-43C0-85F8-F1505076A319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Group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2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1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7" name="Shape 1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8" name="Shape 1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1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9" name="Shape 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18.11.2025</a:t>
            </a:r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A2FDE626-B083-43F2-A123-212ED83EF6B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3200"/>
            </a:lvl1pPr>
          </a:lstStyle>
          <a:p>
            <a:r>
              <a:t>Образец заголовка</a:t>
            </a:r>
          </a:p>
        </p:txBody>
      </p:sp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199" cy="4873625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0" name="Shape 1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18.11.2025</a:t>
            </a:r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3FB16550-3836-488F-96F7-06A34D1A45E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Title and Picture">
    <p:spTree>
      <p:nvGrpSpPr>
        <p:cNvPr id="1" name="Group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3200"/>
            </a:lvl1pPr>
          </a:lstStyle>
          <a:p>
            <a:r>
              <a:t>Образец заголовка</a:t>
            </a:r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199" cy="4873625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18.11.2025</a:t>
            </a:r>
          </a:p>
        </p:txBody>
      </p:sp>
      <p:sp>
        <p:nvSpPr>
          <p:cNvPr id="45" name="Shape 4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BFFAB424-BE90-413F-89BE-F914169EF798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Group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t>Образец заголовка</a:t>
            </a:r>
          </a:p>
        </p:txBody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Shape 4"/>
          <p:cNvSpPr txBox="1"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18.11.2025</a:t>
            </a:r>
          </a:p>
        </p:txBody>
      </p:sp>
      <p:sp>
        <p:nvSpPr>
          <p:cNvPr id="5" name="Shape 5"/>
          <p:cNvSpPr txBox="1"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E855A6-7020-4F55-85E7-DC1FB0E76E8F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defPPr/>
      <a:lvl1pPr lvl="0" algn="l">
        <a:lnSpc>
          <a:spcPct val="90000"/>
        </a:lnSpc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228600" lvl="0" indent="-228600" algn="l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lvl="1" indent="-228600" algn="l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1800">
          <a:latin typeface="+mn-lt"/>
          <a:ea typeface="+mn-ea"/>
          <a:cs typeface="+mn-cs"/>
        </a:defRPr>
      </a:lvl1pPr>
      <a:lvl2pPr marL="457200" lvl="1" indent="0" algn="l">
        <a:defRPr sz="1800">
          <a:latin typeface="+mn-lt"/>
          <a:ea typeface="+mn-ea"/>
          <a:cs typeface="+mn-cs"/>
        </a:defRPr>
      </a:lvl2pPr>
      <a:lvl3pPr marL="914400" lvl="2" indent="0" algn="l">
        <a:defRPr sz="1800">
          <a:latin typeface="+mn-lt"/>
          <a:ea typeface="+mn-ea"/>
          <a:cs typeface="+mn-cs"/>
        </a:defRPr>
      </a:lvl3pPr>
      <a:lvl4pPr marL="1371600" lvl="3" indent="0" algn="l">
        <a:defRPr sz="1800">
          <a:latin typeface="+mn-lt"/>
          <a:ea typeface="+mn-ea"/>
          <a:cs typeface="+mn-cs"/>
        </a:defRPr>
      </a:lvl4pPr>
      <a:lvl5pPr marL="1828800" lvl="4" indent="0" algn="l">
        <a:defRPr sz="1800">
          <a:latin typeface="+mn-lt"/>
          <a:ea typeface="+mn-ea"/>
          <a:cs typeface="+mn-cs"/>
        </a:defRPr>
      </a:lvl5pPr>
      <a:lvl6pPr marL="2286000" lvl="5" indent="0" algn="l">
        <a:defRPr sz="1800">
          <a:latin typeface="+mn-lt"/>
          <a:ea typeface="+mn-ea"/>
          <a:cs typeface="+mn-cs"/>
        </a:defRPr>
      </a:lvl6pPr>
      <a:lvl7pPr marL="2743200" lvl="6" indent="0" algn="l">
        <a:defRPr sz="1800">
          <a:latin typeface="+mn-lt"/>
          <a:ea typeface="+mn-ea"/>
          <a:cs typeface="+mn-cs"/>
        </a:defRPr>
      </a:lvl7pPr>
      <a:lvl8pPr marL="3200400" lvl="7" indent="0" algn="l">
        <a:defRPr sz="1800">
          <a:latin typeface="+mn-lt"/>
          <a:ea typeface="+mn-ea"/>
          <a:cs typeface="+mn-cs"/>
        </a:defRPr>
      </a:lvl8pPr>
      <a:lvl9pPr marL="3657600" lvl="8" indent="0" algn="l">
        <a:defRPr sz="1800"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.png"/><Relationship Id="rId7" Type="http://schemas.openxmlformats.org/officeDocument/2006/relationships/image" Target="../media/image3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8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18" Type="http://schemas.openxmlformats.org/officeDocument/2006/relationships/image" Target="../media/image6.emf"/><Relationship Id="rId3" Type="http://schemas.openxmlformats.org/officeDocument/2006/relationships/image" Target="../media/image8.pn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17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4.pn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19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31.jpeg"/><Relationship Id="rId12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3.png"/><Relationship Id="rId5" Type="http://schemas.openxmlformats.org/officeDocument/2006/relationships/image" Target="../media/image6.emf"/><Relationship Id="rId10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8"/>
          <p:cNvPicPr/>
          <p:nvPr/>
        </p:nvPicPr>
        <p:blipFill>
          <a:blip r:embed="rId2" cstate="print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9" name="Shape 79"/>
          <p:cNvSpPr txBox="1"/>
          <p:nvPr/>
        </p:nvSpPr>
        <p:spPr>
          <a:xfrm>
            <a:off x="5626187" y="1557964"/>
            <a:ext cx="5832647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Изучение и преподавание хакасского языка как основной механизм его сохранения в Республике Хакасия</a:t>
            </a:r>
            <a:endParaRPr sz="2800" dirty="0">
              <a:solidFill>
                <a:schemeClr val="accent1">
                  <a:lumMod val="50000"/>
                </a:schemeClr>
              </a:solidFill>
              <a:latin typeface="Onest Black"/>
              <a:ea typeface="Onest Black"/>
              <a:cs typeface="Onest Black"/>
            </a:endParaRPr>
          </a:p>
        </p:txBody>
      </p:sp>
      <p:sp>
        <p:nvSpPr>
          <p:cNvPr id="80" name="Shape 80"/>
          <p:cNvSpPr txBox="1"/>
          <p:nvPr/>
        </p:nvSpPr>
        <p:spPr>
          <a:xfrm>
            <a:off x="5606261" y="3984844"/>
            <a:ext cx="6120679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just"/>
            <a:r>
              <a:rPr lang="ru-RU" b="1" dirty="0" err="1">
                <a:latin typeface="Times New Roman" panose="02020603050405020304" pitchFamily="18" charset="0"/>
                <a:ea typeface="Onest Regular"/>
                <a:cs typeface="Times New Roman" panose="02020603050405020304" pitchFamily="18" charset="0"/>
              </a:rPr>
              <a:t>Доможакова</a:t>
            </a:r>
            <a:r>
              <a:rPr lang="ru-RU" b="1" dirty="0">
                <a:latin typeface="Times New Roman" panose="02020603050405020304" pitchFamily="18" charset="0"/>
                <a:ea typeface="Onest Regular"/>
                <a:cs typeface="Times New Roman" panose="02020603050405020304" pitchFamily="18" charset="0"/>
              </a:rPr>
              <a:t> Ольга Васильевна, начальник отдела науки и национального образования Министерства образования и науки Республики Хакасия, кандидат педагогических наук, доцент</a:t>
            </a:r>
          </a:p>
          <a:p>
            <a:pPr marL="0" indent="0" algn="ctr"/>
            <a:r>
              <a:rPr lang="ru-RU" b="1" dirty="0">
                <a:latin typeface="Times New Roman" panose="02020603050405020304" pitchFamily="18" charset="0"/>
                <a:ea typeface="Onest Regular"/>
                <a:cs typeface="Times New Roman" panose="02020603050405020304" pitchFamily="18" charset="0"/>
              </a:rPr>
              <a:t>27.11.2025, г. Москва</a:t>
            </a:r>
            <a:endParaRPr b="1" dirty="0">
              <a:latin typeface="Times New Roman" panose="02020603050405020304" pitchFamily="18" charset="0"/>
              <a:ea typeface="Onest Regular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92"/>
          <p:cNvPicPr/>
          <p:nvPr/>
        </p:nvPicPr>
        <p:blipFill>
          <a:blip r:embed="rId2" cstate="print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7" name="Shape 127"/>
          <p:cNvSpPr txBox="1"/>
          <p:nvPr/>
        </p:nvSpPr>
        <p:spPr>
          <a:xfrm>
            <a:off x="632922" y="1237586"/>
            <a:ext cx="409492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/>
            <a:r>
              <a:rPr lang="ru-RU" sz="2400" b="1" dirty="0">
                <a:solidFill>
                  <a:srgbClr val="00339E"/>
                </a:solidFill>
                <a:latin typeface="Onest Black"/>
                <a:ea typeface="Onest Black"/>
                <a:cs typeface="Onest Black"/>
              </a:rPr>
              <a:t>Обучение хакасскому языку в общеобразовательных организациях Республики Хакасия</a:t>
            </a:r>
            <a:endParaRPr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9" name="Picture 129"/>
          <p:cNvPicPr/>
          <p:nvPr/>
        </p:nvPicPr>
        <p:blipFill>
          <a:blip r:embed="rId3" cstate="print"/>
          <a:stretch/>
        </p:blipFill>
        <p:spPr>
          <a:xfrm>
            <a:off x="10767843" y="1316510"/>
            <a:ext cx="876410" cy="883206"/>
          </a:xfrm>
          <a:prstGeom prst="rect">
            <a:avLst/>
          </a:prstGeom>
        </p:spPr>
      </p:pic>
      <p:pic>
        <p:nvPicPr>
          <p:cNvPr id="131" name="Picture 131"/>
          <p:cNvPicPr/>
          <p:nvPr/>
        </p:nvPicPr>
        <p:blipFill>
          <a:blip r:embed="rId4" cstate="print"/>
          <a:stretch/>
        </p:blipFill>
        <p:spPr>
          <a:xfrm>
            <a:off x="9334152" y="1237586"/>
            <a:ext cx="1098795" cy="1098796"/>
          </a:xfrm>
          <a:prstGeom prst="rect">
            <a:avLst/>
          </a:prstGeom>
        </p:spPr>
      </p:pic>
      <p:pic>
        <p:nvPicPr>
          <p:cNvPr id="30" name="Image 4098"/>
          <p:cNvPicPr>
            <a:picLocks noGrp="1" noChangeAspect="1"/>
          </p:cNvPicPr>
          <p:nvPr/>
        </p:nvPicPr>
        <p:blipFill>
          <a:blip r:embed="rId5" cstate="print"/>
          <a:stretch/>
        </p:blipFill>
        <p:spPr bwMode="auto">
          <a:xfrm>
            <a:off x="7482722" y="1316510"/>
            <a:ext cx="1543800" cy="8013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32922" y="3429000"/>
            <a:ext cx="3560732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Укрепляется материально-техническая база кабинетов хакасского языка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662940"/>
              </p:ext>
            </p:extLst>
          </p:nvPr>
        </p:nvGraphicFramePr>
        <p:xfrm>
          <a:off x="4430111" y="2187540"/>
          <a:ext cx="4151981" cy="4409811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994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82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222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МО, ГБОУ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кабинетов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средств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руб.)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Абакан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2000,0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Алтайский район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1000,0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Аскизский район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3500,0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Бейский район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1000,0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72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Усть-Абаканский</a:t>
                      </a: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1000,0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Таштыпский</a:t>
                      </a: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1000,0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Ширинский район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1000,0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8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РХ «ХНГИ им. Н.Ф. Катанова»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Внебюдж</a:t>
                      </a: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источники</a:t>
                      </a:r>
                      <a:endParaRPr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36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10 500,0 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PT Sans"/>
                        <a:cs typeface="Times New Roman" panose="02020603050405020304" pitchFamily="18" charset="0"/>
                      </a:endParaRPr>
                    </a:p>
                  </a:txBody>
                  <a:tcPr marL="82944" marR="82944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15" name="Picture 2" descr="C:\Users\Admin\Desktop\img_0962.jf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546" y="2545725"/>
            <a:ext cx="3140621" cy="199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Admin\Desktop\Чаптыкова\этнокультурное образование\хакасский язык\фото\28-01-2025_12-41-43\image-28-01-25-04-41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4"/>
          <a:stretch>
            <a:fillRect/>
          </a:stretch>
        </p:blipFill>
        <p:spPr bwMode="auto">
          <a:xfrm>
            <a:off x="8897374" y="4813034"/>
            <a:ext cx="3103282" cy="178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Объект 3"/>
          <p:cNvPicPr>
            <a:picLocks noGrp="1"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8866" y="4674369"/>
            <a:ext cx="2193792" cy="164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533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92"/>
          <p:cNvPicPr/>
          <p:nvPr/>
        </p:nvPicPr>
        <p:blipFill>
          <a:blip r:embed="rId3" cstate="print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7" name="Shape 127"/>
          <p:cNvSpPr txBox="1"/>
          <p:nvPr/>
        </p:nvSpPr>
        <p:spPr>
          <a:xfrm>
            <a:off x="632922" y="1237586"/>
            <a:ext cx="488701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/>
            <a:r>
              <a:rPr lang="ru-RU" sz="2400" b="1" dirty="0">
                <a:solidFill>
                  <a:srgbClr val="00339E"/>
                </a:solidFill>
                <a:latin typeface="Onest Black"/>
                <a:ea typeface="Onest Black"/>
                <a:cs typeface="Onest Black"/>
              </a:rPr>
              <a:t>Система общего образования Республики Хакасия – основной механизм сохранения и укрепления хакасского языка</a:t>
            </a:r>
            <a:endParaRPr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9" name="Picture 129"/>
          <p:cNvPicPr/>
          <p:nvPr/>
        </p:nvPicPr>
        <p:blipFill>
          <a:blip r:embed="rId4" cstate="print"/>
          <a:stretch/>
        </p:blipFill>
        <p:spPr>
          <a:xfrm>
            <a:off x="10767843" y="1316510"/>
            <a:ext cx="876410" cy="883206"/>
          </a:xfrm>
          <a:prstGeom prst="rect">
            <a:avLst/>
          </a:prstGeom>
        </p:spPr>
      </p:pic>
      <p:pic>
        <p:nvPicPr>
          <p:cNvPr id="131" name="Picture 131"/>
          <p:cNvPicPr/>
          <p:nvPr/>
        </p:nvPicPr>
        <p:blipFill>
          <a:blip r:embed="rId5" cstate="print"/>
          <a:stretch/>
        </p:blipFill>
        <p:spPr>
          <a:xfrm>
            <a:off x="9334152" y="1237586"/>
            <a:ext cx="1098795" cy="1098796"/>
          </a:xfrm>
          <a:prstGeom prst="rect">
            <a:avLst/>
          </a:prstGeom>
        </p:spPr>
      </p:pic>
      <p:pic>
        <p:nvPicPr>
          <p:cNvPr id="30" name="Image 4098"/>
          <p:cNvPicPr>
            <a:picLocks noGrp="1" noChangeAspect="1"/>
          </p:cNvPicPr>
          <p:nvPr/>
        </p:nvPicPr>
        <p:blipFill>
          <a:blip r:embed="rId6" cstate="print"/>
          <a:stretch/>
        </p:blipFill>
        <p:spPr bwMode="auto">
          <a:xfrm>
            <a:off x="7482722" y="1316510"/>
            <a:ext cx="1543800" cy="8013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739648" y="3150351"/>
            <a:ext cx="5888481" cy="3693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Увеличилась доля детей дошкольного возраста, охваченных обучением хакасскому языку, на 4 %;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повысилась потребность в изучении языка, увеличилась доля школьников, охваченных изучением хакасского языка в рамках учебных предметов, на 2%;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возросла доля выпускников ООО, выбравших хакасский язык для прохождения ГИА, на 7 %;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растет постепенно доля выпускников, владеющих родным языком;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поднялась значимость хакасского языка среди родителей (законных представителей) несовершеннолетних обучающихся 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7" cstate="print"/>
          <a:srcRect l="13945" t="19980" b="13616"/>
          <a:stretch/>
        </p:blipFill>
        <p:spPr bwMode="auto">
          <a:xfrm>
            <a:off x="7601933" y="2780927"/>
            <a:ext cx="3616262" cy="1946759"/>
          </a:xfrm>
          <a:prstGeom prst="rect">
            <a:avLst/>
          </a:prstGeom>
          <a:ln w="0">
            <a:noFill/>
          </a:ln>
        </p:spPr>
      </p:pic>
      <p:pic>
        <p:nvPicPr>
          <p:cNvPr id="14" name="Рисунок 13"/>
          <p:cNvPicPr/>
          <p:nvPr/>
        </p:nvPicPr>
        <p:blipFill>
          <a:blip r:embed="rId8" cstate="print"/>
          <a:stretch/>
        </p:blipFill>
        <p:spPr bwMode="auto">
          <a:xfrm>
            <a:off x="7589786" y="4871546"/>
            <a:ext cx="3616262" cy="1842594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89314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92"/>
          <p:cNvPicPr/>
          <p:nvPr/>
        </p:nvPicPr>
        <p:blipFill>
          <a:blip r:embed="rId3" cstate="print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7" name="Shape 127"/>
          <p:cNvSpPr txBox="1"/>
          <p:nvPr/>
        </p:nvSpPr>
        <p:spPr>
          <a:xfrm>
            <a:off x="631657" y="1201008"/>
            <a:ext cx="43842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/>
            <a:r>
              <a:rPr lang="ru-RU" sz="2400" b="1" dirty="0">
                <a:solidFill>
                  <a:srgbClr val="00339E"/>
                </a:solidFill>
                <a:latin typeface="Onest Black"/>
                <a:ea typeface="Onest Black"/>
                <a:cs typeface="Onest Black"/>
              </a:rPr>
              <a:t>Родной язык. Традиционные российские духовно-нравственные ценности</a:t>
            </a:r>
            <a:endParaRPr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9" name="Picture 129"/>
          <p:cNvPicPr/>
          <p:nvPr/>
        </p:nvPicPr>
        <p:blipFill>
          <a:blip r:embed="rId4" cstate="print"/>
          <a:stretch/>
        </p:blipFill>
        <p:spPr>
          <a:xfrm>
            <a:off x="10767843" y="1316510"/>
            <a:ext cx="876410" cy="883206"/>
          </a:xfrm>
          <a:prstGeom prst="rect">
            <a:avLst/>
          </a:prstGeom>
        </p:spPr>
      </p:pic>
      <p:pic>
        <p:nvPicPr>
          <p:cNvPr id="131" name="Picture 131"/>
          <p:cNvPicPr/>
          <p:nvPr/>
        </p:nvPicPr>
        <p:blipFill>
          <a:blip r:embed="rId5" cstate="print"/>
          <a:stretch/>
        </p:blipFill>
        <p:spPr>
          <a:xfrm>
            <a:off x="9334152" y="1237586"/>
            <a:ext cx="1098795" cy="1098796"/>
          </a:xfrm>
          <a:prstGeom prst="rect">
            <a:avLst/>
          </a:prstGeom>
        </p:spPr>
      </p:pic>
      <p:pic>
        <p:nvPicPr>
          <p:cNvPr id="30" name="Image 4098"/>
          <p:cNvPicPr>
            <a:picLocks noGrp="1" noChangeAspect="1"/>
          </p:cNvPicPr>
          <p:nvPr/>
        </p:nvPicPr>
        <p:blipFill>
          <a:blip r:embed="rId6" cstate="print"/>
          <a:stretch/>
        </p:blipFill>
        <p:spPr bwMode="auto">
          <a:xfrm>
            <a:off x="7482722" y="1316510"/>
            <a:ext cx="1543800" cy="801336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81440"/>
              </p:ext>
            </p:extLst>
          </p:nvPr>
        </p:nvGraphicFramePr>
        <p:xfrm>
          <a:off x="4909662" y="2619566"/>
          <a:ext cx="7132429" cy="26090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6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Традиционные российские духовно-нравственные ценности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Инвариантная часть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Базовые ценности российского гражданского общества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Вариативная часть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Традиционные духовно-нравственные ценности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культуры народов России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российских религий (этнокультурные ценности)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7368" y="3024945"/>
            <a:ext cx="4176464" cy="3477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«Родной язык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всецело отвечает определению традиционных российских духовно-нравственных ценностей, установленному Указом Президента Российской Федерации от 09.11.2022 № 809 «Об утверждении Основ государственной политики по сохранению и укреплению традиционных российских духовно-нравственных ценностей».</a:t>
            </a:r>
          </a:p>
        </p:txBody>
      </p:sp>
      <p:pic>
        <p:nvPicPr>
          <p:cNvPr id="9" name="Picture 2" descr="C:\Users\Andr\Downloads\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63952" y="5229200"/>
            <a:ext cx="4898061" cy="1481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6156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83"/>
          <p:cNvPicPr/>
          <p:nvPr/>
        </p:nvPicPr>
        <p:blipFill>
          <a:blip r:embed="rId2" cstate="print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4" name="Shape 84"/>
          <p:cNvSpPr txBox="1"/>
          <p:nvPr/>
        </p:nvSpPr>
        <p:spPr>
          <a:xfrm>
            <a:off x="547745" y="1511455"/>
            <a:ext cx="37731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l"/>
            <a:r>
              <a:rPr lang="ru-RU" sz="3200" b="1" dirty="0">
                <a:solidFill>
                  <a:srgbClr val="00339E"/>
                </a:solidFill>
                <a:latin typeface="Onest Black"/>
                <a:ea typeface="Onest Black"/>
                <a:cs typeface="Onest Black"/>
              </a:rPr>
              <a:t>Хакасский язык - этнический язык хакасов.</a:t>
            </a:r>
            <a:endParaRPr sz="3200" b="1" dirty="0">
              <a:solidFill>
                <a:srgbClr val="00339E"/>
              </a:solidFill>
              <a:latin typeface="Onest Black"/>
              <a:ea typeface="Onest Black"/>
              <a:cs typeface="Onest Black"/>
            </a:endParaRPr>
          </a:p>
        </p:txBody>
      </p:sp>
      <p:sp>
        <p:nvSpPr>
          <p:cNvPr id="85" name="Shape 85"/>
          <p:cNvSpPr txBox="1"/>
          <p:nvPr/>
        </p:nvSpPr>
        <p:spPr>
          <a:xfrm>
            <a:off x="662784" y="3223505"/>
            <a:ext cx="3590837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marL="0" indent="0" algn="l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Хакасский язык – один из древних языков, его история  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1200 лет.</a:t>
            </a: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Onest Regular"/>
              <a:cs typeface="Times New Roman" panose="02020603050405020304" pitchFamily="18" charset="0"/>
            </a:endParaRPr>
          </a:p>
        </p:txBody>
      </p:sp>
      <p:pic>
        <p:nvPicPr>
          <p:cNvPr id="87" name="Picture 87"/>
          <p:cNvPicPr/>
          <p:nvPr/>
        </p:nvPicPr>
        <p:blipFill>
          <a:blip r:embed="rId3" cstate="print"/>
          <a:stretch/>
        </p:blipFill>
        <p:spPr>
          <a:xfrm>
            <a:off x="10767843" y="1511456"/>
            <a:ext cx="876410" cy="883206"/>
          </a:xfrm>
          <a:prstGeom prst="rect">
            <a:avLst/>
          </a:prstGeom>
        </p:spPr>
      </p:pic>
      <p:pic>
        <p:nvPicPr>
          <p:cNvPr id="89" name="Picture 89"/>
          <p:cNvPicPr/>
          <p:nvPr/>
        </p:nvPicPr>
        <p:blipFill>
          <a:blip r:embed="rId4" cstate="print"/>
          <a:stretch/>
        </p:blipFill>
        <p:spPr>
          <a:xfrm>
            <a:off x="9334152" y="1432532"/>
            <a:ext cx="1098795" cy="1098796"/>
          </a:xfrm>
          <a:prstGeom prst="rect">
            <a:avLst/>
          </a:prstGeom>
        </p:spPr>
      </p:pic>
      <p:pic>
        <p:nvPicPr>
          <p:cNvPr id="7" name="Рисунок 5" descr="D:\Бутенко АА\photo_2022-11-14_14-54-54.jpg"/>
          <p:cNvPicPr>
            <a:picLocks noChangeAspect="1" noChangeArrowheads="1"/>
          </p:cNvPicPr>
          <p:nvPr/>
        </p:nvPicPr>
        <p:blipFill>
          <a:blip r:embed="rId5" cstate="print"/>
          <a:srcRect l="13177" t="4070" r="5943" b="16859"/>
          <a:stretch>
            <a:fillRect/>
          </a:stretch>
        </p:blipFill>
        <p:spPr bwMode="auto">
          <a:xfrm>
            <a:off x="4655840" y="1375286"/>
            <a:ext cx="3238847" cy="3927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75892" y="5474660"/>
            <a:ext cx="345877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Бутенко Анатолий Алексеевич, министр образования и науки Республики </a:t>
            </a:r>
            <a:r>
              <a:rPr lang="ru-RU" alt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Хакасия.</a:t>
            </a:r>
            <a:r>
              <a:rPr lang="ru-RU" altLang="ru-RU" sz="1600" dirty="0" err="1">
                <a:solidFill>
                  <a:schemeClr val="bg1"/>
                </a:solidFill>
                <a:latin typeface="Calibri" pitchFamily="34" charset="0"/>
              </a:rPr>
              <a:t>я</a:t>
            </a:r>
            <a:endParaRPr lang="ru-RU" altLang="ru-RU" sz="1600" dirty="0"/>
          </a:p>
        </p:txBody>
      </p:sp>
      <p:sp>
        <p:nvSpPr>
          <p:cNvPr id="9" name="Shape 85"/>
          <p:cNvSpPr txBox="1"/>
          <p:nvPr/>
        </p:nvSpPr>
        <p:spPr>
          <a:xfrm>
            <a:off x="662785" y="4682497"/>
            <a:ext cx="3658159" cy="14773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Хакасская (кыргызская) группа тюркских языков алтайской языковой семьи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(сайт Института языкознания РАН)</a:t>
            </a:r>
            <a:endParaRPr dirty="0">
              <a:solidFill>
                <a:schemeClr val="tx1"/>
              </a:solidFill>
              <a:latin typeface="Times New Roman" panose="02020603050405020304" pitchFamily="18" charset="0"/>
              <a:ea typeface="Onest Regular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42434" y="2587637"/>
            <a:ext cx="3558222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ҷ, ғ, ң,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ӧ, ӱ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Image 4098"/>
          <p:cNvPicPr>
            <a:picLocks noGrp="1" noChangeAspect="1"/>
          </p:cNvPicPr>
          <p:nvPr/>
        </p:nvPicPr>
        <p:blipFill>
          <a:blip r:embed="rId6" cstate="print"/>
          <a:stretch/>
        </p:blipFill>
        <p:spPr bwMode="auto">
          <a:xfrm>
            <a:off x="8034666" y="1603942"/>
            <a:ext cx="1296422" cy="672930"/>
          </a:xfrm>
          <a:prstGeom prst="rect">
            <a:avLst/>
          </a:prstGeom>
          <a:noFill/>
        </p:spPr>
      </p:pic>
      <p:pic>
        <p:nvPicPr>
          <p:cNvPr id="17" name="Picture 2" descr="C:\Users\Андрей\Downloads\Фото обработ\Фото обработ\1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29513" y="3954126"/>
            <a:ext cx="2797388" cy="242639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2"/>
          <p:cNvPicPr/>
          <p:nvPr/>
        </p:nvPicPr>
        <p:blipFill>
          <a:blip r:embed="rId2" cstate="print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3" name="Shape 93"/>
          <p:cNvSpPr txBox="1"/>
          <p:nvPr/>
        </p:nvSpPr>
        <p:spPr>
          <a:xfrm>
            <a:off x="591670" y="1229023"/>
            <a:ext cx="3344090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/>
            <a:r>
              <a:rPr lang="ru-RU" sz="2800" b="1" dirty="0">
                <a:solidFill>
                  <a:srgbClr val="00339E"/>
                </a:solidFill>
                <a:latin typeface="Onest Black"/>
                <a:ea typeface="Onest Black"/>
                <a:cs typeface="Onest Black"/>
              </a:rPr>
              <a:t>Концепция государственной языковой политики в Российской Федерации</a:t>
            </a:r>
            <a:endParaRPr sz="2800" b="1" dirty="0">
              <a:solidFill>
                <a:srgbClr val="00339E"/>
              </a:solidFill>
              <a:latin typeface="Onest Black"/>
              <a:ea typeface="Onest Black"/>
              <a:cs typeface="Onest Black"/>
            </a:endParaRPr>
          </a:p>
        </p:txBody>
      </p:sp>
      <p:pic>
        <p:nvPicPr>
          <p:cNvPr id="97" name="Picture 97"/>
          <p:cNvPicPr/>
          <p:nvPr/>
        </p:nvPicPr>
        <p:blipFill>
          <a:blip r:embed="rId3" cstate="print"/>
          <a:stretch/>
        </p:blipFill>
        <p:spPr>
          <a:xfrm>
            <a:off x="10767843" y="1121163"/>
            <a:ext cx="876410" cy="883206"/>
          </a:xfrm>
          <a:prstGeom prst="rect">
            <a:avLst/>
          </a:prstGeom>
        </p:spPr>
      </p:pic>
      <p:pic>
        <p:nvPicPr>
          <p:cNvPr id="99" name="Picture 99"/>
          <p:cNvPicPr/>
          <p:nvPr/>
        </p:nvPicPr>
        <p:blipFill>
          <a:blip r:embed="rId4" cstate="print"/>
          <a:stretch/>
        </p:blipFill>
        <p:spPr>
          <a:xfrm>
            <a:off x="9334152" y="1042239"/>
            <a:ext cx="1098795" cy="10987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 bwMode="auto">
          <a:xfrm>
            <a:off x="695400" y="4149080"/>
            <a:ext cx="3395936" cy="23083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Председателя Правительства Российской Федерации от 12.06.2024 № 1484-р (М.В.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Мишустин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772833"/>
              </p:ext>
            </p:extLst>
          </p:nvPr>
        </p:nvGraphicFramePr>
        <p:xfrm>
          <a:off x="7324276" y="2527634"/>
          <a:ext cx="4748388" cy="2335404"/>
        </p:xfrm>
        <a:graphic>
          <a:graphicData uri="http://schemas.openxmlformats.org/drawingml/2006/table">
            <a:tbl>
              <a:tblPr/>
              <a:tblGrid>
                <a:gridCol w="1203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4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659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Носитель языка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1600" b="1" dirty="0">
                          <a:solidFill>
                            <a:srgbClr val="33333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человек, владеющий данным языком, то есть обладающий способностью говорить на данном языке и (или) понимать смысл сказанного на нем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Принцип Концепции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Признание особой роли носителей языков народов Российской Федерации в сохранении и развитии языкового многообразия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" name="Image 4098"/>
          <p:cNvPicPr>
            <a:picLocks noGrp="1" noChangeAspect="1"/>
          </p:cNvPicPr>
          <p:nvPr/>
        </p:nvPicPr>
        <p:blipFill>
          <a:blip r:embed="rId5" cstate="print"/>
          <a:stretch/>
        </p:blipFill>
        <p:spPr bwMode="auto">
          <a:xfrm>
            <a:off x="7575099" y="1172882"/>
            <a:ext cx="1543800" cy="801336"/>
          </a:xfrm>
          <a:prstGeom prst="rect">
            <a:avLst/>
          </a:prstGeom>
          <a:noFill/>
        </p:spPr>
      </p:pic>
      <p:pic>
        <p:nvPicPr>
          <p:cNvPr id="13" name="Picture 2" descr="C:\Users\Andr\Downloads\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3083" y="5013176"/>
            <a:ext cx="2765770" cy="1543862"/>
          </a:xfrm>
          <a:prstGeom prst="rect">
            <a:avLst/>
          </a:prstGeom>
          <a:noFill/>
        </p:spPr>
      </p:pic>
      <p:pic>
        <p:nvPicPr>
          <p:cNvPr id="12" name="Рисунок 11" descr="https://ipk19.ru/upload/iblock/b4e/1ck09tbhxcfdt6g34j3ocuqr4mzsp043/Tarika-Albertovna-na-stsene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10812" y="2283258"/>
            <a:ext cx="2865308" cy="373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440533" y="6101048"/>
            <a:ext cx="2649965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Албычакова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102"/>
          <p:cNvPicPr/>
          <p:nvPr/>
        </p:nvPicPr>
        <p:blipFill>
          <a:blip r:embed="rId3" cstate="print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4" name="Shape 104"/>
          <p:cNvSpPr txBox="1"/>
          <p:nvPr/>
        </p:nvSpPr>
        <p:spPr>
          <a:xfrm>
            <a:off x="983432" y="1052736"/>
            <a:ext cx="3679319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Актуальные вопросы сохранения хакасского языка</a:t>
            </a:r>
            <a:endParaRPr sz="32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Onest Black"/>
              <a:cs typeface="Times New Roman" panose="02020603050405020304" pitchFamily="18" charset="0"/>
            </a:endParaRPr>
          </a:p>
        </p:txBody>
      </p:sp>
      <p:pic>
        <p:nvPicPr>
          <p:cNvPr id="107" name="Picture 107"/>
          <p:cNvPicPr/>
          <p:nvPr/>
        </p:nvPicPr>
        <p:blipFill>
          <a:blip r:embed="rId4" cstate="print"/>
          <a:stretch/>
        </p:blipFill>
        <p:spPr>
          <a:xfrm>
            <a:off x="10767843" y="1287847"/>
            <a:ext cx="876410" cy="883206"/>
          </a:xfrm>
          <a:prstGeom prst="rect">
            <a:avLst/>
          </a:prstGeom>
        </p:spPr>
      </p:pic>
      <p:pic>
        <p:nvPicPr>
          <p:cNvPr id="109" name="Picture 109"/>
          <p:cNvPicPr/>
          <p:nvPr/>
        </p:nvPicPr>
        <p:blipFill>
          <a:blip r:embed="rId5" cstate="print"/>
          <a:stretch/>
        </p:blipFill>
        <p:spPr>
          <a:xfrm>
            <a:off x="9334152" y="1208923"/>
            <a:ext cx="1098795" cy="10987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51384" y="4546929"/>
            <a:ext cx="3528392" cy="19389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Задача региональной системы образования - воспитание носителей языка с младшего дошкольного возраста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8720" y="3654595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перепись населения 2020</a:t>
            </a:r>
          </a:p>
        </p:txBody>
      </p:sp>
      <p:pic>
        <p:nvPicPr>
          <p:cNvPr id="10" name="Image 4098"/>
          <p:cNvPicPr>
            <a:picLocks noGrp="1" noChangeAspect="1"/>
          </p:cNvPicPr>
          <p:nvPr/>
        </p:nvPicPr>
        <p:blipFill>
          <a:blip r:embed="rId6" cstate="print"/>
          <a:stretch/>
        </p:blipFill>
        <p:spPr bwMode="auto">
          <a:xfrm>
            <a:off x="7032104" y="1466966"/>
            <a:ext cx="1524143" cy="689855"/>
          </a:xfrm>
          <a:prstGeom prst="rect">
            <a:avLst/>
          </a:prstGeom>
          <a:noFill/>
        </p:spPr>
      </p:pic>
      <p:pic>
        <p:nvPicPr>
          <p:cNvPr id="12" name="Image 7254"/>
          <p:cNvPicPr>
            <a:picLocks noGrp="1" noChangeAspect="1"/>
          </p:cNvPicPr>
          <p:nvPr/>
        </p:nvPicPr>
        <p:blipFill rotWithShape="1">
          <a:blip r:embed="rId7" cstate="print"/>
          <a:srcRect l="3838" t="23999" r="19394"/>
          <a:stretch/>
        </p:blipFill>
        <p:spPr bwMode="auto">
          <a:xfrm>
            <a:off x="4479560" y="1844011"/>
            <a:ext cx="2101352" cy="2465662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120826"/>
              </p:ext>
            </p:extLst>
          </p:nvPr>
        </p:nvGraphicFramePr>
        <p:xfrm>
          <a:off x="4473731" y="4402686"/>
          <a:ext cx="7669525" cy="2176154"/>
        </p:xfrm>
        <a:graphic>
          <a:graphicData uri="http://schemas.openxmlformats.org/drawingml/2006/table">
            <a:tbl>
              <a:tblPr/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47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7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37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2376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39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4048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Все население, чел.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Указали национальную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принадлежность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из них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84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русские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хакасы </a:t>
                      </a:r>
                      <a:endParaRPr lang="ru-RU" sz="13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немцы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тувинцы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украинцы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татары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шорцы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6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Указали владение языком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444533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430 757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353 814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54 853</a:t>
                      </a:r>
                      <a:endParaRPr lang="ru-RU" sz="13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2 825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2 030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1 798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1 582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1 444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45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Хакасский 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27278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26 956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582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25 704</a:t>
                      </a:r>
                      <a:endParaRPr lang="ru-RU" sz="13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453</a:t>
                      </a:r>
                    </a:p>
                  </a:txBody>
                  <a:tcPr marL="56700" marR="567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112"/>
          <p:cNvPicPr/>
          <p:nvPr/>
        </p:nvPicPr>
        <p:blipFill>
          <a:blip r:embed="rId3" cstate="print"/>
          <a:stretch/>
        </p:blipFill>
        <p:spPr>
          <a:xfrm>
            <a:off x="0" y="-402219"/>
            <a:ext cx="12192000" cy="6858000"/>
          </a:xfrm>
          <a:prstGeom prst="rect">
            <a:avLst/>
          </a:prstGeom>
        </p:spPr>
      </p:pic>
      <p:sp>
        <p:nvSpPr>
          <p:cNvPr id="113" name="Shape 113"/>
          <p:cNvSpPr txBox="1"/>
          <p:nvPr/>
        </p:nvSpPr>
        <p:spPr>
          <a:xfrm>
            <a:off x="674702" y="1229023"/>
            <a:ext cx="412515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l"/>
            <a:r>
              <a:rPr lang="ru-RU" sz="3200" b="1" dirty="0">
                <a:solidFill>
                  <a:srgbClr val="00339E"/>
                </a:solidFill>
                <a:latin typeface="Onest Black"/>
                <a:ea typeface="Onest Black"/>
                <a:cs typeface="Onest Black"/>
              </a:rPr>
              <a:t>НПА. Дошкольное образование</a:t>
            </a:r>
            <a:endParaRPr sz="3200" dirty="0">
              <a:solidFill>
                <a:schemeClr val="tx1"/>
              </a:solidFill>
            </a:endParaRPr>
          </a:p>
        </p:txBody>
      </p:sp>
      <p:pic>
        <p:nvPicPr>
          <p:cNvPr id="117" name="Picture 117"/>
          <p:cNvPicPr/>
          <p:nvPr/>
        </p:nvPicPr>
        <p:blipFill>
          <a:blip r:embed="rId4" cstate="print"/>
          <a:stretch/>
        </p:blipFill>
        <p:spPr>
          <a:xfrm>
            <a:off x="10767843" y="1307947"/>
            <a:ext cx="876410" cy="883206"/>
          </a:xfrm>
          <a:prstGeom prst="rect">
            <a:avLst/>
          </a:prstGeom>
        </p:spPr>
      </p:pic>
      <p:pic>
        <p:nvPicPr>
          <p:cNvPr id="119" name="Picture 119"/>
          <p:cNvPicPr/>
          <p:nvPr/>
        </p:nvPicPr>
        <p:blipFill>
          <a:blip r:embed="rId5" cstate="print"/>
          <a:stretch/>
        </p:blipFill>
        <p:spPr>
          <a:xfrm>
            <a:off x="9334152" y="1229023"/>
            <a:ext cx="1098795" cy="1098796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698575"/>
              </p:ext>
            </p:extLst>
          </p:nvPr>
        </p:nvGraphicFramePr>
        <p:xfrm>
          <a:off x="538628" y="2669937"/>
          <a:ext cx="4397302" cy="2743061"/>
        </p:xfrm>
        <a:graphic>
          <a:graphicData uri="http://schemas.openxmlformats.org/drawingml/2006/table">
            <a:tbl>
              <a:tblPr/>
              <a:tblGrid>
                <a:gridCol w="4397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87067">
                <a:tc>
                  <a:txBody>
                    <a:bodyPr/>
                    <a:lstStyle/>
                    <a:p>
                      <a:pPr lvl="0" algn="just">
                        <a:lnSpc>
                          <a:spcPct val="87000"/>
                        </a:lnSpc>
                        <a:spcBef>
                          <a:spcPts val="25"/>
                        </a:spcBef>
                        <a:spcAft>
                          <a:spcPts val="25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Минобрнауки России от 17.10.2013 № 1155 «Об утверждении федерального государственного образовательного стандарта дошкольного образования»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3600" algn="ctr">
                      <a:solidFill>
                        <a:srgbClr val="FFFFFF"/>
                      </a:solidFill>
                    </a:lnL>
                    <a:lnR w="3600" algn="ctr">
                      <a:solidFill>
                        <a:srgbClr val="FFFFFF"/>
                      </a:solidFill>
                    </a:lnR>
                    <a:lnT w="3600" algn="ctr">
                      <a:solidFill>
                        <a:srgbClr val="FFFFFF"/>
                      </a:solidFill>
                    </a:lnT>
                    <a:lnB w="3600" algn="ctr">
                      <a:solidFill>
                        <a:srgbClr val="FFFFFF"/>
                      </a:solidFill>
                    </a:lnB>
                    <a:solidFill>
                      <a:srgbClr val="DEE7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5181">
                <a:tc>
                  <a:txBody>
                    <a:bodyPr/>
                    <a:lstStyle/>
                    <a:p>
                      <a:pPr lvl="0" algn="just">
                        <a:lnSpc>
                          <a:spcPct val="87000"/>
                        </a:lnSpc>
                        <a:spcBef>
                          <a:spcPts val="25"/>
                        </a:spcBef>
                        <a:spcAft>
                          <a:spcPts val="25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Минпросвещения России от 25.11.2022 № 1028 «Об утверждении федеральной образовательной программы дошкольного образования»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3600" algn="ctr">
                      <a:solidFill>
                        <a:srgbClr val="FFFFFF"/>
                      </a:solidFill>
                    </a:lnL>
                    <a:lnR w="3600" algn="ctr">
                      <a:solidFill>
                        <a:srgbClr val="FFFFFF"/>
                      </a:solidFill>
                    </a:lnR>
                    <a:lnT w="3600" algn="ctr">
                      <a:solidFill>
                        <a:srgbClr val="FFFFFF"/>
                      </a:solidFill>
                    </a:lnT>
                    <a:lnB w="3600" algn="ctr">
                      <a:solidFill>
                        <a:srgbClr val="FFFFFF"/>
                      </a:solidFill>
                    </a:lnB>
                    <a:solidFill>
                      <a:srgbClr val="B3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9" name="Image 4098"/>
          <p:cNvPicPr>
            <a:picLocks noGrp="1" noChangeAspect="1"/>
          </p:cNvPicPr>
          <p:nvPr/>
        </p:nvPicPr>
        <p:blipFill>
          <a:blip r:embed="rId6" cstate="print"/>
          <a:stretch/>
        </p:blipFill>
        <p:spPr bwMode="auto">
          <a:xfrm>
            <a:off x="7455456" y="1348882"/>
            <a:ext cx="1543800" cy="80133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51384" y="5624784"/>
            <a:ext cx="4387081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дошкольного образования является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 этнокультурной ситуации развития детей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27782" y="2669937"/>
            <a:ext cx="3142243" cy="39703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Часть, формируемая участниками образовательных отношений, составляет не более 40% и может быть ориентирована на специфику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национальных, социокультурных и иных условий,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том числе региональных; сложившиеся традиции ДОО;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парциальных образовательных программ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форм организации работы с детьми</a:t>
            </a:r>
          </a:p>
        </p:txBody>
      </p:sp>
      <p:pic>
        <p:nvPicPr>
          <p:cNvPr id="13" name="Image 7255"/>
          <p:cNvPicPr>
            <a:picLocks noGrp="1" noChangeAspect="1"/>
          </p:cNvPicPr>
          <p:nvPr/>
        </p:nvPicPr>
        <p:blipFill>
          <a:blip r:embed="rId7" cstate="print"/>
          <a:stretch/>
        </p:blipFill>
        <p:spPr bwMode="auto">
          <a:xfrm>
            <a:off x="5360440" y="2669938"/>
            <a:ext cx="3024336" cy="37858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92"/>
          <p:cNvPicPr/>
          <p:nvPr/>
        </p:nvPicPr>
        <p:blipFill>
          <a:blip r:embed="rId3" cstate="print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7" name="Shape 127"/>
          <p:cNvSpPr txBox="1"/>
          <p:nvPr/>
        </p:nvSpPr>
        <p:spPr>
          <a:xfrm>
            <a:off x="566951" y="862338"/>
            <a:ext cx="399775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l"/>
            <a:r>
              <a:rPr lang="ru-RU" sz="2400" b="1" dirty="0">
                <a:solidFill>
                  <a:srgbClr val="00339E"/>
                </a:solidFill>
                <a:latin typeface="Onest Black"/>
                <a:ea typeface="Onest Black"/>
                <a:cs typeface="Onest Black"/>
              </a:rPr>
              <a:t>Обучение хакасскому языку в дошкольных образовательных организациях Республики Хакасия</a:t>
            </a:r>
            <a:endParaRPr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9" name="Picture 129"/>
          <p:cNvPicPr/>
          <p:nvPr/>
        </p:nvPicPr>
        <p:blipFill>
          <a:blip r:embed="rId4" cstate="print"/>
          <a:stretch/>
        </p:blipFill>
        <p:spPr>
          <a:xfrm>
            <a:off x="10767843" y="1316510"/>
            <a:ext cx="876410" cy="883206"/>
          </a:xfrm>
          <a:prstGeom prst="rect">
            <a:avLst/>
          </a:prstGeom>
        </p:spPr>
      </p:pic>
      <p:pic>
        <p:nvPicPr>
          <p:cNvPr id="131" name="Picture 131"/>
          <p:cNvPicPr/>
          <p:nvPr/>
        </p:nvPicPr>
        <p:blipFill>
          <a:blip r:embed="rId5" cstate="print"/>
          <a:stretch/>
        </p:blipFill>
        <p:spPr>
          <a:xfrm>
            <a:off x="9334152" y="1237586"/>
            <a:ext cx="1098795" cy="1098796"/>
          </a:xfrm>
          <a:prstGeom prst="rect">
            <a:avLst/>
          </a:prstGeom>
        </p:spPr>
      </p:pic>
      <p:pic>
        <p:nvPicPr>
          <p:cNvPr id="17" name="Image 5125"/>
          <p:cNvPicPr>
            <a:picLocks noGrp="1" noChangeAspect="1"/>
          </p:cNvPicPr>
          <p:nvPr/>
        </p:nvPicPr>
        <p:blipFill>
          <a:blip r:embed="rId6" cstate="print"/>
          <a:stretch/>
        </p:blipFill>
        <p:spPr bwMode="auto">
          <a:xfrm>
            <a:off x="247855" y="4692693"/>
            <a:ext cx="1433913" cy="1791374"/>
          </a:xfrm>
          <a:prstGeom prst="rect">
            <a:avLst/>
          </a:prstGeom>
          <a:noFill/>
        </p:spPr>
      </p:pic>
      <p:pic>
        <p:nvPicPr>
          <p:cNvPr id="18" name="Image 5126"/>
          <p:cNvPicPr>
            <a:picLocks noGrp="1" noChangeAspect="1"/>
          </p:cNvPicPr>
          <p:nvPr/>
        </p:nvPicPr>
        <p:blipFill>
          <a:blip r:embed="rId7" cstate="print"/>
          <a:stretch/>
        </p:blipFill>
        <p:spPr bwMode="auto">
          <a:xfrm>
            <a:off x="1742922" y="4741349"/>
            <a:ext cx="1412607" cy="1824451"/>
          </a:xfrm>
          <a:prstGeom prst="rect">
            <a:avLst/>
          </a:prstGeom>
          <a:noFill/>
        </p:spPr>
      </p:pic>
      <p:pic>
        <p:nvPicPr>
          <p:cNvPr id="19" name="Image 5127"/>
          <p:cNvPicPr>
            <a:picLocks noGrp="1" noChangeAspect="1"/>
          </p:cNvPicPr>
          <p:nvPr/>
        </p:nvPicPr>
        <p:blipFill>
          <a:blip r:embed="rId8" cstate="print"/>
          <a:stretch/>
        </p:blipFill>
        <p:spPr bwMode="auto">
          <a:xfrm>
            <a:off x="3313606" y="4734405"/>
            <a:ext cx="1373494" cy="1790320"/>
          </a:xfrm>
          <a:prstGeom prst="rect">
            <a:avLst/>
          </a:prstGeom>
          <a:noFill/>
        </p:spPr>
      </p:pic>
      <p:pic>
        <p:nvPicPr>
          <p:cNvPr id="20" name="Image 5128"/>
          <p:cNvPicPr>
            <a:picLocks noGrp="1" noChangeAspect="1"/>
          </p:cNvPicPr>
          <p:nvPr/>
        </p:nvPicPr>
        <p:blipFill>
          <a:blip r:embed="rId9" cstate="print"/>
          <a:stretch/>
        </p:blipFill>
        <p:spPr bwMode="auto">
          <a:xfrm>
            <a:off x="4876188" y="4702454"/>
            <a:ext cx="1550661" cy="1802610"/>
          </a:xfrm>
          <a:prstGeom prst="rect">
            <a:avLst/>
          </a:prstGeom>
          <a:noFill/>
        </p:spPr>
      </p:pic>
      <p:pic>
        <p:nvPicPr>
          <p:cNvPr id="21" name="Image 5135"/>
          <p:cNvPicPr>
            <a:picLocks noGrp="1" noChangeAspect="1"/>
          </p:cNvPicPr>
          <p:nvPr/>
        </p:nvPicPr>
        <p:blipFill>
          <a:blip r:embed="rId10" cstate="print"/>
          <a:stretch/>
        </p:blipFill>
        <p:spPr bwMode="auto">
          <a:xfrm>
            <a:off x="2582842" y="2807246"/>
            <a:ext cx="1517937" cy="192715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pic>
        <p:nvPicPr>
          <p:cNvPr id="22" name="Image 5136"/>
          <p:cNvPicPr>
            <a:picLocks noGrp="1" noChangeAspect="1"/>
          </p:cNvPicPr>
          <p:nvPr/>
        </p:nvPicPr>
        <p:blipFill>
          <a:blip r:embed="rId11" cstate="print"/>
          <a:stretch/>
        </p:blipFill>
        <p:spPr bwMode="auto">
          <a:xfrm>
            <a:off x="635908" y="2748857"/>
            <a:ext cx="1591270" cy="19535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pic>
        <p:nvPicPr>
          <p:cNvPr id="23" name="Image 5129"/>
          <p:cNvPicPr>
            <a:picLocks noGrp="1" noChangeAspect="1"/>
          </p:cNvPicPr>
          <p:nvPr/>
        </p:nvPicPr>
        <p:blipFill>
          <a:blip r:embed="rId12" cstate="print"/>
          <a:stretch/>
        </p:blipFill>
        <p:spPr bwMode="auto">
          <a:xfrm>
            <a:off x="6589712" y="4677724"/>
            <a:ext cx="1727958" cy="2095358"/>
          </a:xfrm>
          <a:prstGeom prst="rect">
            <a:avLst/>
          </a:prstGeom>
          <a:noFill/>
        </p:spPr>
      </p:pic>
      <p:pic>
        <p:nvPicPr>
          <p:cNvPr id="24" name="Image 5130"/>
          <p:cNvPicPr>
            <a:picLocks noGrp="1" noChangeAspect="1"/>
          </p:cNvPicPr>
          <p:nvPr/>
        </p:nvPicPr>
        <p:blipFill>
          <a:blip r:embed="rId13" cstate="print"/>
          <a:stretch/>
        </p:blipFill>
        <p:spPr bwMode="auto">
          <a:xfrm>
            <a:off x="4630680" y="2496754"/>
            <a:ext cx="1303928" cy="1864492"/>
          </a:xfrm>
          <a:prstGeom prst="rect">
            <a:avLst/>
          </a:prstGeom>
          <a:noFill/>
        </p:spPr>
      </p:pic>
      <p:pic>
        <p:nvPicPr>
          <p:cNvPr id="25" name="Image 5132"/>
          <p:cNvPicPr>
            <a:picLocks noGrp="1" noChangeAspect="1"/>
          </p:cNvPicPr>
          <p:nvPr/>
        </p:nvPicPr>
        <p:blipFill>
          <a:blip r:embed="rId14" cstate="print"/>
          <a:stretch/>
        </p:blipFill>
        <p:spPr bwMode="auto">
          <a:xfrm>
            <a:off x="8462012" y="4741349"/>
            <a:ext cx="1385092" cy="1931745"/>
          </a:xfrm>
          <a:prstGeom prst="rect">
            <a:avLst/>
          </a:prstGeom>
          <a:noFill/>
        </p:spPr>
      </p:pic>
      <p:pic>
        <p:nvPicPr>
          <p:cNvPr id="26" name="Image 5133"/>
          <p:cNvPicPr>
            <a:picLocks noGrp="1" noChangeAspect="1"/>
          </p:cNvPicPr>
          <p:nvPr/>
        </p:nvPicPr>
        <p:blipFill>
          <a:blip r:embed="rId15" cstate="print"/>
          <a:stretch/>
        </p:blipFill>
        <p:spPr bwMode="auto">
          <a:xfrm>
            <a:off x="8230479" y="2496754"/>
            <a:ext cx="1379250" cy="1920218"/>
          </a:xfrm>
          <a:prstGeom prst="rect">
            <a:avLst/>
          </a:prstGeom>
          <a:noFill/>
        </p:spPr>
      </p:pic>
      <p:pic>
        <p:nvPicPr>
          <p:cNvPr id="28" name="Image 5131"/>
          <p:cNvPicPr>
            <a:picLocks noGrp="1" noChangeAspect="1"/>
          </p:cNvPicPr>
          <p:nvPr/>
        </p:nvPicPr>
        <p:blipFill>
          <a:blip r:embed="rId16" cstate="print"/>
          <a:stretch/>
        </p:blipFill>
        <p:spPr bwMode="auto">
          <a:xfrm>
            <a:off x="10172830" y="4740617"/>
            <a:ext cx="1358947" cy="1932477"/>
          </a:xfrm>
          <a:prstGeom prst="rect">
            <a:avLst/>
          </a:prstGeom>
          <a:noFill/>
        </p:spPr>
      </p:pic>
      <p:pic>
        <p:nvPicPr>
          <p:cNvPr id="29" name="Image 5134"/>
          <p:cNvPicPr>
            <a:picLocks noGrp="1" noChangeAspect="1"/>
          </p:cNvPicPr>
          <p:nvPr/>
        </p:nvPicPr>
        <p:blipFill>
          <a:blip r:embed="rId17" cstate="print"/>
          <a:stretch/>
        </p:blipFill>
        <p:spPr bwMode="auto">
          <a:xfrm>
            <a:off x="6323789" y="2862367"/>
            <a:ext cx="1656184" cy="1133266"/>
          </a:xfrm>
          <a:prstGeom prst="rect">
            <a:avLst/>
          </a:prstGeom>
          <a:noFill/>
        </p:spPr>
      </p:pic>
      <p:pic>
        <p:nvPicPr>
          <p:cNvPr id="30" name="Image 4098"/>
          <p:cNvPicPr>
            <a:picLocks noGrp="1" noChangeAspect="1"/>
          </p:cNvPicPr>
          <p:nvPr/>
        </p:nvPicPr>
        <p:blipFill>
          <a:blip r:embed="rId18" cstate="print"/>
          <a:stretch/>
        </p:blipFill>
        <p:spPr bwMode="auto">
          <a:xfrm>
            <a:off x="7482722" y="1316510"/>
            <a:ext cx="1543800" cy="801336"/>
          </a:xfrm>
          <a:prstGeom prst="rect">
            <a:avLst/>
          </a:prstGeom>
          <a:noFill/>
        </p:spPr>
      </p:pic>
      <p:pic>
        <p:nvPicPr>
          <p:cNvPr id="33" name="Image 6149"/>
          <p:cNvPicPr>
            <a:picLocks noGrp="1" noChangeAspect="1"/>
          </p:cNvPicPr>
          <p:nvPr/>
        </p:nvPicPr>
        <p:blipFill>
          <a:blip r:embed="rId19" cstate="print"/>
          <a:stretch/>
        </p:blipFill>
        <p:spPr bwMode="auto">
          <a:xfrm>
            <a:off x="10062172" y="2437915"/>
            <a:ext cx="1808363" cy="1879422"/>
          </a:xfrm>
          <a:prstGeom prst="rect">
            <a:avLst/>
          </a:prstGeom>
          <a:noFill/>
        </p:spPr>
      </p:pic>
      <p:sp>
        <p:nvSpPr>
          <p:cNvPr id="35" name="Shape 6150"/>
          <p:cNvSpPr>
            <a:spLocks/>
          </p:cNvSpPr>
          <p:nvPr/>
        </p:nvSpPr>
        <p:spPr bwMode="auto">
          <a:xfrm>
            <a:off x="10202983" y="4318635"/>
            <a:ext cx="1844675" cy="365125"/>
          </a:xfrm>
          <a:prstGeom prst="rect">
            <a:avLst/>
          </a:prstGeom>
          <a:noFill/>
        </p:spPr>
        <p:txBody>
          <a:bodyPr lIns="90000" tIns="45000" rIns="90000" bIns="45000" anchor="t"/>
          <a:lstStyle>
            <a:lvl1pPr marL="0" indent="0" algn="l" defTabSz="449262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7" algn="l"/>
                <a:tab pos="10782300" algn="l"/>
              </a:tabLst>
              <a:defRPr lang="en-GB" sz="1800" b="0" i="0">
                <a:solidFill>
                  <a:srgbClr val="FFFFFF"/>
                </a:solidFill>
                <a:latin typeface="+mn-lt"/>
                <a:ea typeface="Noto Sans CJK SC"/>
              </a:defRPr>
            </a:lvl1pPr>
            <a:lvl2pPr marL="742950" indent="457200" algn="l" defTabSz="449262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7" algn="l"/>
                <a:tab pos="10782300" algn="l"/>
              </a:tabLst>
              <a:defRPr lang="en-GB" sz="1800" b="0" i="0">
                <a:solidFill>
                  <a:srgbClr val="FFFFFF"/>
                </a:solidFill>
                <a:latin typeface="+mn-lt"/>
                <a:ea typeface="Noto Sans CJK SC"/>
              </a:defRPr>
            </a:lvl2pPr>
            <a:lvl3pPr marL="1143000" indent="914400" algn="l" defTabSz="449262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7" algn="l"/>
                <a:tab pos="10782300" algn="l"/>
              </a:tabLst>
              <a:defRPr lang="en-GB" sz="1800" b="0" i="0">
                <a:solidFill>
                  <a:srgbClr val="FFFFFF"/>
                </a:solidFill>
                <a:latin typeface="+mn-lt"/>
                <a:ea typeface="Noto Sans CJK SC"/>
              </a:defRPr>
            </a:lvl3pPr>
            <a:lvl4pPr marL="1600200" indent="1371600" algn="l" defTabSz="449262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7" algn="l"/>
                <a:tab pos="10782300" algn="l"/>
              </a:tabLst>
              <a:defRPr lang="en-GB" sz="1800" b="0" i="0">
                <a:solidFill>
                  <a:srgbClr val="FFFFFF"/>
                </a:solidFill>
                <a:latin typeface="+mn-lt"/>
                <a:ea typeface="Noto Sans CJK SC"/>
              </a:defRPr>
            </a:lvl4pPr>
            <a:lvl5pPr marL="2057400" indent="1828800" algn="l" defTabSz="449262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7" algn="l"/>
                <a:tab pos="10782300" algn="l"/>
              </a:tabLst>
              <a:defRPr lang="en-GB" sz="1800" b="0" i="0">
                <a:solidFill>
                  <a:srgbClr val="FFFFFF"/>
                </a:solidFill>
                <a:latin typeface="+mn-lt"/>
                <a:ea typeface="Noto Sans CJK SC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7" algn="l"/>
                <a:tab pos="107823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7" algn="l"/>
                <a:tab pos="107823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7" algn="l"/>
                <a:tab pos="107823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7" algn="l"/>
                <a:tab pos="10782300" algn="l"/>
              </a:tabLst>
              <a:defRPr lang="en-GB" sz="1800"/>
            </a:lvl9pPr>
          </a:lstStyle>
          <a:p>
            <a:pPr lvl="0" algn="l">
              <a:spcBef>
                <a:spcPts val="50"/>
              </a:spcBef>
              <a:spcAft>
                <a:spcPts val="5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7" algn="l"/>
                <a:tab pos="10782300" algn="l"/>
              </a:tabLst>
              <a:defRPr/>
            </a:pPr>
            <a:r>
              <a:rPr lang="ru-RU" sz="1400" dirty="0">
                <a:solidFill>
                  <a:srgbClr val="000000"/>
                </a:solidFill>
              </a:rPr>
              <a:t>https://palatili.ru/</a:t>
            </a:r>
            <a:endParaRPr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92"/>
          <p:cNvPicPr/>
          <p:nvPr/>
        </p:nvPicPr>
        <p:blipFill>
          <a:blip r:embed="rId2" cstate="print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7" name="Shape 127"/>
          <p:cNvSpPr txBox="1"/>
          <p:nvPr/>
        </p:nvSpPr>
        <p:spPr>
          <a:xfrm>
            <a:off x="634628" y="1148350"/>
            <a:ext cx="403244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just"/>
            <a:r>
              <a:rPr lang="ru-RU" sz="2400" b="1" dirty="0">
                <a:solidFill>
                  <a:srgbClr val="00339E"/>
                </a:solidFill>
                <a:latin typeface="Onest Black"/>
                <a:ea typeface="Onest Black"/>
                <a:cs typeface="Onest Black"/>
              </a:rPr>
              <a:t>Обучение хакасскому языку в дошкольных образовательных организациях Республики Хакасия</a:t>
            </a:r>
            <a:endParaRPr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9" name="Picture 129"/>
          <p:cNvPicPr/>
          <p:nvPr/>
        </p:nvPicPr>
        <p:blipFill>
          <a:blip r:embed="rId3" cstate="print"/>
          <a:stretch/>
        </p:blipFill>
        <p:spPr>
          <a:xfrm>
            <a:off x="10767843" y="1316510"/>
            <a:ext cx="876410" cy="883206"/>
          </a:xfrm>
          <a:prstGeom prst="rect">
            <a:avLst/>
          </a:prstGeom>
        </p:spPr>
      </p:pic>
      <p:pic>
        <p:nvPicPr>
          <p:cNvPr id="131" name="Picture 131"/>
          <p:cNvPicPr/>
          <p:nvPr/>
        </p:nvPicPr>
        <p:blipFill>
          <a:blip r:embed="rId4" cstate="print"/>
          <a:stretch/>
        </p:blipFill>
        <p:spPr>
          <a:xfrm>
            <a:off x="9334152" y="1237586"/>
            <a:ext cx="1098795" cy="1098796"/>
          </a:xfrm>
          <a:prstGeom prst="rect">
            <a:avLst/>
          </a:prstGeom>
        </p:spPr>
      </p:pic>
      <p:pic>
        <p:nvPicPr>
          <p:cNvPr id="30" name="Image 4098"/>
          <p:cNvPicPr>
            <a:picLocks noGrp="1" noChangeAspect="1"/>
          </p:cNvPicPr>
          <p:nvPr/>
        </p:nvPicPr>
        <p:blipFill>
          <a:blip r:embed="rId5" cstate="print"/>
          <a:stretch/>
        </p:blipFill>
        <p:spPr bwMode="auto">
          <a:xfrm>
            <a:off x="7482722" y="1316510"/>
            <a:ext cx="1543800" cy="801336"/>
          </a:xfrm>
          <a:prstGeom prst="rect">
            <a:avLst/>
          </a:prstGeom>
          <a:noFill/>
        </p:spPr>
      </p:pic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958752"/>
              </p:ext>
            </p:extLst>
          </p:nvPr>
        </p:nvGraphicFramePr>
        <p:xfrm>
          <a:off x="196301" y="3188408"/>
          <a:ext cx="8149973" cy="2282238"/>
        </p:xfrm>
        <a:graphic>
          <a:graphicData uri="http://schemas.openxmlformats.org/drawingml/2006/table">
            <a:tbl>
              <a:tblPr/>
              <a:tblGrid>
                <a:gridCol w="949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6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97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3054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Учебный 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83B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37"/>
                        </a:spcBef>
                        <a:spcAft>
                          <a:spcPts val="37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ДОО, структурных подразделений школ, </a:t>
                      </a:r>
                      <a:r>
                        <a:rPr lang="ru-RU" sz="1400" dirty="0" err="1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предшкола</a:t>
                      </a:r>
                      <a:r>
                        <a:rPr lang="ru-RU" sz="14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дошкольные группы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5983B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37"/>
                        </a:spcBef>
                        <a:spcAft>
                          <a:spcPts val="37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Организовано изучение хакасского языка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5983B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37"/>
                        </a:spcBef>
                        <a:spcAft>
                          <a:spcPts val="37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детей в ДОО, чел.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5983B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37"/>
                        </a:spcBef>
                        <a:spcAft>
                          <a:spcPts val="37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детей хакасской национальности, чел.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5983B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37"/>
                        </a:spcBef>
                        <a:spcAft>
                          <a:spcPts val="37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обучаются хакасскому языку, чел.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5983B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37"/>
                        </a:spcBef>
                        <a:spcAft>
                          <a:spcPts val="37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дети хакасы обучаются хакасскому языку, чел.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5983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368"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37"/>
                        </a:spcBef>
                        <a:spcAft>
                          <a:spcPts val="37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2024 -2025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D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 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B4C7D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B4C7D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26178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B4C7D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3011 (11%)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B4C7D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4349 (17%)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B4C7D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1558 (52%)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rgbClr val="B4C7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646"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37"/>
                        </a:spcBef>
                        <a:spcAft>
                          <a:spcPts val="37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2025 -2026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 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 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24746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2934 (12%)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4876 (20%)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1659 (57%)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>
                        <a:lnSpc>
                          <a:spcPct val="80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  <a:buNone/>
                        <a:tabLst>
                          <a:tab pos="0" algn="l"/>
                          <a:tab pos="449262" algn="l"/>
                          <a:tab pos="898525" algn="l"/>
                          <a:tab pos="1347787" algn="l"/>
                          <a:tab pos="1797050" algn="l"/>
                          <a:tab pos="2246312" algn="l"/>
                          <a:tab pos="2695575" algn="l"/>
                          <a:tab pos="3144837" algn="l"/>
                          <a:tab pos="3594100" algn="l"/>
                          <a:tab pos="4043362" algn="l"/>
                          <a:tab pos="4492625" algn="l"/>
                          <a:tab pos="4941887" algn="l"/>
                          <a:tab pos="5391150" algn="l"/>
                          <a:tab pos="5840412" algn="l"/>
                          <a:tab pos="6289675" algn="l"/>
                          <a:tab pos="6738937" algn="l"/>
                          <a:tab pos="7188200" algn="l"/>
                          <a:tab pos="7637462" algn="l"/>
                          <a:tab pos="8086725" algn="l"/>
                          <a:tab pos="8535987" algn="l"/>
                          <a:tab pos="8985250" algn="l"/>
                          <a:tab pos="9434512" algn="l"/>
                          <a:tab pos="9883775" algn="l"/>
                          <a:tab pos="10333037" algn="l"/>
                          <a:tab pos="10782300" algn="l"/>
                        </a:tabLst>
                        <a:defRPr/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440" algn="ctr">
                      <a:solidFill>
                        <a:srgbClr val="FFFFFF"/>
                      </a:solidFill>
                    </a:lnL>
                    <a:lnR w="1440" algn="ctr">
                      <a:solidFill>
                        <a:srgbClr val="FFFFFF"/>
                      </a:solidFill>
                    </a:lnR>
                    <a:lnT w="1440" algn="ctr">
                      <a:solidFill>
                        <a:srgbClr val="FFFFFF"/>
                      </a:solidFill>
                    </a:lnT>
                    <a:lnB w="1440" algn="ctr">
                      <a:solidFill>
                        <a:srgbClr val="FFFFFF"/>
                      </a:solidFill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03684" y="5694249"/>
            <a:ext cx="7992888" cy="923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Численность детей дошкольного возраста некоренной национальности, охваченных обучением хакасскому языку, составляет 3217 чел. В сравнении с 2024/2025 учебным годом показатель увеличился на 13 %. </a:t>
            </a:r>
          </a:p>
        </p:txBody>
      </p:sp>
      <p:pic>
        <p:nvPicPr>
          <p:cNvPr id="11" name="Image 6156"/>
          <p:cNvPicPr>
            <a:picLocks noGrp="1" noChangeAspect="1"/>
          </p:cNvPicPr>
          <p:nvPr/>
        </p:nvPicPr>
        <p:blipFill>
          <a:blip r:embed="rId6" cstate="print"/>
          <a:stretch/>
        </p:blipFill>
        <p:spPr bwMode="auto">
          <a:xfrm>
            <a:off x="8400255" y="3933057"/>
            <a:ext cx="3777619" cy="2693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1658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92"/>
          <p:cNvPicPr/>
          <p:nvPr/>
        </p:nvPicPr>
        <p:blipFill>
          <a:blip r:embed="rId2" cstate="print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7" name="Shape 127"/>
          <p:cNvSpPr txBox="1"/>
          <p:nvPr/>
        </p:nvSpPr>
        <p:spPr>
          <a:xfrm>
            <a:off x="632922" y="1237586"/>
            <a:ext cx="409492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/>
            <a:r>
              <a:rPr lang="ru-RU" sz="2400" b="1" dirty="0">
                <a:solidFill>
                  <a:srgbClr val="00339E"/>
                </a:solidFill>
                <a:latin typeface="Onest Black"/>
                <a:ea typeface="Onest Black"/>
                <a:cs typeface="Onest Black"/>
              </a:rPr>
              <a:t>Обучение хакасскому языку в общеобразовательных организациях Республики Хакасия</a:t>
            </a:r>
            <a:endParaRPr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9" name="Picture 129"/>
          <p:cNvPicPr/>
          <p:nvPr/>
        </p:nvPicPr>
        <p:blipFill>
          <a:blip r:embed="rId3" cstate="print"/>
          <a:stretch/>
        </p:blipFill>
        <p:spPr>
          <a:xfrm>
            <a:off x="10767843" y="1316510"/>
            <a:ext cx="876410" cy="883206"/>
          </a:xfrm>
          <a:prstGeom prst="rect">
            <a:avLst/>
          </a:prstGeom>
        </p:spPr>
      </p:pic>
      <p:pic>
        <p:nvPicPr>
          <p:cNvPr id="131" name="Picture 131"/>
          <p:cNvPicPr/>
          <p:nvPr/>
        </p:nvPicPr>
        <p:blipFill>
          <a:blip r:embed="rId4" cstate="print"/>
          <a:stretch/>
        </p:blipFill>
        <p:spPr>
          <a:xfrm>
            <a:off x="9334152" y="1237586"/>
            <a:ext cx="1098795" cy="1098796"/>
          </a:xfrm>
          <a:prstGeom prst="rect">
            <a:avLst/>
          </a:prstGeom>
        </p:spPr>
      </p:pic>
      <p:pic>
        <p:nvPicPr>
          <p:cNvPr id="30" name="Image 4098"/>
          <p:cNvPicPr>
            <a:picLocks noGrp="1" noChangeAspect="1"/>
          </p:cNvPicPr>
          <p:nvPr/>
        </p:nvPicPr>
        <p:blipFill>
          <a:blip r:embed="rId5" cstate="print"/>
          <a:stretch/>
        </p:blipFill>
        <p:spPr bwMode="auto">
          <a:xfrm>
            <a:off x="7482722" y="1316510"/>
            <a:ext cx="1543800" cy="801336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7574129"/>
              </p:ext>
            </p:extLst>
          </p:nvPr>
        </p:nvGraphicFramePr>
        <p:xfrm>
          <a:off x="5360769" y="5047131"/>
          <a:ext cx="6246365" cy="168635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979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6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8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96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68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4117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 b="1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Изучают хакасский язык,  чел.</a:t>
                      </a:r>
                      <a:endParaRPr lang="ru-RU" sz="1600" b="1" strike="noStrike" spc="-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 b="1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Учебные предметы, чел.</a:t>
                      </a:r>
                      <a:endParaRPr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 b="1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Внеурочная деятельность, чел.</a:t>
                      </a:r>
                      <a:endParaRPr sz="16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9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400" b="0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400" b="0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хакасов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400" b="0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400" b="0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хакасы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400" b="0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400" b="0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хакасы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936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567"/>
                        </a:spcAft>
                        <a:buNone/>
                        <a:defRPr/>
                      </a:pPr>
                      <a:r>
                        <a:rPr lang="ru-RU" sz="1600" b="1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12233</a:t>
                      </a:r>
                      <a:endParaRPr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567"/>
                        </a:spcAft>
                        <a:buNone/>
                        <a:defRPr/>
                      </a:pPr>
                      <a:r>
                        <a:rPr lang="ru-RU" sz="1600" b="1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7873</a:t>
                      </a:r>
                      <a:endParaRPr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567"/>
                        </a:spcAft>
                        <a:buNone/>
                        <a:defRPr/>
                      </a:pPr>
                      <a:r>
                        <a:rPr lang="ru-RU" sz="1600" b="1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7523</a:t>
                      </a:r>
                      <a:endParaRPr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567"/>
                        </a:spcAft>
                        <a:buNone/>
                        <a:defRPr/>
                      </a:pPr>
                      <a:r>
                        <a:rPr lang="ru-RU" sz="1600" b="1" strike="noStrike" spc="-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5996</a:t>
                      </a:r>
                      <a:endParaRPr sz="1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567"/>
                        </a:spcAft>
                        <a:buNone/>
                        <a:defRPr/>
                      </a:pPr>
                      <a:r>
                        <a:rPr lang="ru-RU" sz="1600" b="1" strike="noStrike" spc="-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4710</a:t>
                      </a:r>
                      <a:endParaRPr sz="1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567"/>
                        </a:spcAft>
                        <a:buNone/>
                        <a:defRPr/>
                      </a:pPr>
                      <a:r>
                        <a:rPr lang="ru-RU" sz="1600" b="1" strike="noStrike" spc="-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1877</a:t>
                      </a:r>
                      <a:endParaRPr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850" marR="108850" marT="55293" marB="552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9619" y="3277812"/>
            <a:ext cx="4501532" cy="34163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содержательном разделе ФОП НОО, ООО, СОО - 14 федеральных рабочих программ по хакасскому- языку и литературе.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Кадровая обеспеченность реализации ФРП на заявленную образовательную потребность составляет 100 %.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хакасского языка организовано в 137 общеобразовательных организациях (72 %), из них в 86 изучают в рамках учебных предметов (63 %). </a:t>
            </a:r>
          </a:p>
        </p:txBody>
      </p:sp>
      <p:pic>
        <p:nvPicPr>
          <p:cNvPr id="13" name="Picture 2" descr="C:\Users\Admin\Desktop\Чаптыкова\этнокультурное образование\хакасский язык\фото\28-01-2025_12-41-43\image-28-01-25-04-41-1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1"/>
          <a:stretch/>
        </p:blipFill>
        <p:spPr bwMode="auto">
          <a:xfrm>
            <a:off x="5882752" y="2421116"/>
            <a:ext cx="5147734" cy="246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880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92"/>
          <p:cNvPicPr/>
          <p:nvPr/>
        </p:nvPicPr>
        <p:blipFill>
          <a:blip r:embed="rId2" cstate="print"/>
          <a:stretch/>
        </p:blipFill>
        <p:spPr>
          <a:xfrm>
            <a:off x="-12803" y="0"/>
            <a:ext cx="12192000" cy="6858000"/>
          </a:xfrm>
          <a:prstGeom prst="rect">
            <a:avLst/>
          </a:prstGeom>
        </p:spPr>
      </p:pic>
      <p:sp>
        <p:nvSpPr>
          <p:cNvPr id="127" name="Shape 127"/>
          <p:cNvSpPr txBox="1"/>
          <p:nvPr/>
        </p:nvSpPr>
        <p:spPr>
          <a:xfrm>
            <a:off x="632922" y="1237586"/>
            <a:ext cx="409492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/>
            <a:r>
              <a:rPr lang="ru-RU" sz="2400" b="1" dirty="0">
                <a:solidFill>
                  <a:srgbClr val="00339E"/>
                </a:solidFill>
                <a:latin typeface="Onest Black"/>
                <a:ea typeface="Onest Black"/>
                <a:cs typeface="Onest Black"/>
              </a:rPr>
              <a:t>Обучение хакасскому языку в общеобразовательных организациях Республики Хакасия</a:t>
            </a:r>
            <a:endParaRPr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9" name="Picture 129"/>
          <p:cNvPicPr/>
          <p:nvPr/>
        </p:nvPicPr>
        <p:blipFill>
          <a:blip r:embed="rId3" cstate="print"/>
          <a:stretch/>
        </p:blipFill>
        <p:spPr>
          <a:xfrm>
            <a:off x="10767843" y="1316510"/>
            <a:ext cx="876410" cy="883206"/>
          </a:xfrm>
          <a:prstGeom prst="rect">
            <a:avLst/>
          </a:prstGeom>
        </p:spPr>
      </p:pic>
      <p:pic>
        <p:nvPicPr>
          <p:cNvPr id="131" name="Picture 131"/>
          <p:cNvPicPr/>
          <p:nvPr/>
        </p:nvPicPr>
        <p:blipFill>
          <a:blip r:embed="rId4" cstate="print"/>
          <a:stretch/>
        </p:blipFill>
        <p:spPr>
          <a:xfrm>
            <a:off x="9334152" y="1237586"/>
            <a:ext cx="1098795" cy="1098796"/>
          </a:xfrm>
          <a:prstGeom prst="rect">
            <a:avLst/>
          </a:prstGeom>
        </p:spPr>
      </p:pic>
      <p:pic>
        <p:nvPicPr>
          <p:cNvPr id="30" name="Image 4098"/>
          <p:cNvPicPr>
            <a:picLocks noGrp="1" noChangeAspect="1"/>
          </p:cNvPicPr>
          <p:nvPr/>
        </p:nvPicPr>
        <p:blipFill>
          <a:blip r:embed="rId5" cstate="print"/>
          <a:stretch/>
        </p:blipFill>
        <p:spPr bwMode="auto">
          <a:xfrm>
            <a:off x="7482722" y="1316510"/>
            <a:ext cx="1543800" cy="801336"/>
          </a:xfrm>
          <a:prstGeom prst="rect">
            <a:avLst/>
          </a:prstGeom>
          <a:noFill/>
        </p:spPr>
      </p:pic>
      <p:pic>
        <p:nvPicPr>
          <p:cNvPr id="16" name="Picture 2" descr="C:\Users\Andr\Downloads\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255" y="5392393"/>
            <a:ext cx="4905681" cy="1449583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6146994" y="2428677"/>
            <a:ext cx="5709645" cy="4240683"/>
            <a:chOff x="6312022" y="2368281"/>
            <a:chExt cx="5544617" cy="4306037"/>
          </a:xfrm>
        </p:grpSpPr>
        <p:pic>
          <p:nvPicPr>
            <p:cNvPr id="9" name="Рисунок 8" descr="\\St214\портфель\Доможакова\начальное.JPG"/>
            <p:cNvPicPr/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brightnessContrast bright="40000" contrast="-20000"/>
                      </a14:imgEffect>
                    </a14:imgLayer>
                  </a14:imgProps>
                </a:ext>
              </a:extLst>
            </a:blip>
            <a:srcRect t="9218" r="1797"/>
            <a:stretch/>
          </p:blipFill>
          <p:spPr bwMode="auto">
            <a:xfrm>
              <a:off x="6312022" y="5157192"/>
              <a:ext cx="5544617" cy="1517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" name="Группа 1"/>
            <p:cNvGrpSpPr/>
            <p:nvPr/>
          </p:nvGrpSpPr>
          <p:grpSpPr>
            <a:xfrm>
              <a:off x="6312023" y="2368281"/>
              <a:ext cx="5544615" cy="2831533"/>
              <a:chOff x="6312023" y="2368281"/>
              <a:chExt cx="5544615" cy="2831533"/>
            </a:xfrm>
          </p:grpSpPr>
          <p:pic>
            <p:nvPicPr>
              <p:cNvPr id="10" name="Рисунок 9" descr="\\St214\портфель\Доможакова\среднее.JPG"/>
              <p:cNvPicPr/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harpenSoften amount="2500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l="1356" r="2397"/>
              <a:stretch/>
            </p:blipFill>
            <p:spPr bwMode="auto">
              <a:xfrm>
                <a:off x="6312023" y="2368281"/>
                <a:ext cx="5544615" cy="15155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Рисунок 7" descr="\\St214\портфель\Доможакова\основное.png"/>
              <p:cNvPicPr/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harpenSoften amount="50000"/>
                        </a14:imgEffect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</a:extLst>
              </a:blip>
              <a:srcRect l="4085" t="8273" r="9009" b="17297"/>
              <a:stretch/>
            </p:blipFill>
            <p:spPr bwMode="auto">
              <a:xfrm>
                <a:off x="6312023" y="3842784"/>
                <a:ext cx="5544615" cy="1357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7" name="TextBox 16"/>
          <p:cNvSpPr txBox="1"/>
          <p:nvPr/>
        </p:nvSpPr>
        <p:spPr>
          <a:xfrm>
            <a:off x="632922" y="3389412"/>
            <a:ext cx="3876016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Учебники по хакасскому языку и литературе входят в федеральный перечень учебников (27 </a:t>
            </a:r>
            <a:r>
              <a:rPr lang="ru-RU" sz="2400" b="1" dirty="0" err="1"/>
              <a:t>наим</a:t>
            </a:r>
            <a:r>
              <a:rPr lang="ru-RU" sz="2400" b="1" dirty="0"/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5840575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595</TotalTime>
  <Words>820</Words>
  <Application>Microsoft Office PowerPoint</Application>
  <DocSecurity>0</DocSecurity>
  <PresentationFormat>Широкоэкранный</PresentationFormat>
  <Paragraphs>151</Paragraphs>
  <Slides>12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Onest Black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PC1035</dc:creator>
  <cp:lastModifiedBy>PC1035</cp:lastModifiedBy>
  <cp:revision>55</cp:revision>
  <dcterms:created xsi:type="dcterms:W3CDTF">2025-03-19T07:31:17Z</dcterms:created>
  <dcterms:modified xsi:type="dcterms:W3CDTF">2025-11-24T13:15:44Z</dcterms:modified>
</cp:coreProperties>
</file>